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3" r:id="rId4"/>
  </p:sldMasterIdLst>
  <p:sldIdLst>
    <p:sldId id="298" r:id="rId5"/>
    <p:sldId id="302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0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9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184DA70-C731-4C70-880D-CCD4705E623C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14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685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885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8482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535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103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664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6305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326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2823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133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1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700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882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7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3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7127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1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7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94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North-Point Software Production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Dimple Krishna Chintana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27DDF-8A23-2E65-3618-08800CD7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F8CF-EC62-B115-0D28-487418F5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AF77E0-D2E6-245D-365F-DB53D4632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9712343" cy="1782463"/>
          </a:xfrm>
        </p:spPr>
        <p:txBody>
          <a:bodyPr>
            <a:normAutofit/>
          </a:bodyPr>
          <a:lstStyle/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Forward Stepwise Regression Model is the best model which is approximately 165.6397 with an RMSE value </a:t>
            </a:r>
          </a:p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RMSE value that is the smallest is crucial for ensuring accurate predictions, particularly in estimating the spending amount of customers who make purchases.</a:t>
            </a:r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4ABAEBE-D45F-59EC-57E1-14D56D554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42"/>
          <a:stretch/>
        </p:blipFill>
        <p:spPr>
          <a:xfrm>
            <a:off x="1291569" y="4303119"/>
            <a:ext cx="8497236" cy="10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AC0D-3534-B997-7CC2-9FF8CC58B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5EB4-DCA5-952D-C8E5-0AF40F80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 modeling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B4FA9-66CC-C89D-3E75-45C31E38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" y="1673599"/>
            <a:ext cx="4370705" cy="23812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C2F820-F6C3-34C1-F8DF-EE58416C9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941" y="4123765"/>
            <a:ext cx="5816059" cy="1151965"/>
          </a:xfrm>
        </p:spPr>
        <p:txBody>
          <a:bodyPr>
            <a:normAutofit fontScale="92500" lnSpcReduction="20000"/>
          </a:bodyPr>
          <a:lstStyle/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Adding  predicted probability, predicted spending, adjusted probability of purchase, and expected spending columns and creating cumulative gain chat and Decile-wise lift chart we can see that the mean </a:t>
            </a:r>
            <a:r>
              <a:rPr lang="en-US" sz="1800" kern="0" cap="none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4.17 </a:t>
            </a:r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10%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ECCFEA-F930-0764-583F-2D5C6AA57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835" y="160958"/>
            <a:ext cx="3238364" cy="2507197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E4BF47-59A1-493E-ECED-BDEC43C347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76" y="3240555"/>
            <a:ext cx="3286760" cy="2035175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039BDB-9031-9D07-4056-2CCB2F06AE69}"/>
              </a:ext>
            </a:extLst>
          </p:cNvPr>
          <p:cNvSpPr txBox="1"/>
          <p:nvPr/>
        </p:nvSpPr>
        <p:spPr>
          <a:xfrm>
            <a:off x="6194612" y="2068294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cumulative gain chat</a:t>
            </a:r>
            <a:endParaRPr lang="en-IN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805EC-3E08-F3B7-68EB-D0AF74A3D4CD}"/>
              </a:ext>
            </a:extLst>
          </p:cNvPr>
          <p:cNvSpPr txBox="1"/>
          <p:nvPr/>
        </p:nvSpPr>
        <p:spPr>
          <a:xfrm>
            <a:off x="9184736" y="4906398"/>
            <a:ext cx="22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Decile-wise lift chart</a:t>
            </a:r>
            <a:endParaRPr lang="en-IN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2A791-DCC2-4A48-748F-B6B57E8E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C169-E7A7-951F-E829-5397492B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suggestions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6BE050-8471-917A-CEF9-DA9FFE951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9712343" cy="2831333"/>
          </a:xfrm>
        </p:spPr>
        <p:txBody>
          <a:bodyPr>
            <a:normAutofit/>
          </a:bodyPr>
          <a:lstStyle/>
          <a:p>
            <a:pPr lvl="1"/>
            <a:r>
              <a:rPr lang="en-US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clear from the prediction models and performance rankings that choosing the top 10% of consumers results in a profit that is 4.17 times higher than choosing customers at random.</a:t>
            </a:r>
          </a:p>
          <a:p>
            <a:pPr lvl="1"/>
            <a:r>
              <a:rPr lang="en-US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So, it is advised that the company give preference to choosing the top 10% of clients rather than doing so at random since this approach maximizes return on investment and offers better outcomes.</a:t>
            </a:r>
          </a:p>
        </p:txBody>
      </p:sp>
    </p:spTree>
    <p:extLst>
      <p:ext uri="{BB962C8B-B14F-4D97-AF65-F5344CB8AC3E}">
        <p14:creationId xmlns:p14="http://schemas.microsoft.com/office/powerpoint/2010/main" val="194544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range In Black Thank You Cards">
            <a:extLst>
              <a:ext uri="{FF2B5EF4-FFF2-40B4-BE49-F238E27FC236}">
                <a16:creationId xmlns:a16="http://schemas.microsoft.com/office/drawing/2014/main" id="{125522AE-F299-1D88-622F-03D81CA92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11765" r="9287" b="11895"/>
          <a:stretch/>
        </p:blipFill>
        <p:spPr bwMode="auto">
          <a:xfrm>
            <a:off x="0" y="-17930"/>
            <a:ext cx="12192000" cy="6858000"/>
          </a:xfrm>
          <a:prstGeom prst="rect">
            <a:avLst/>
          </a:prstGeom>
          <a:solidFill>
            <a:srgbClr val="E79B2B"/>
          </a:solidFill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1546-8479-C118-B025-645B146D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Point Software Company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052D1-B9C1-7C19-E32A-F9320F725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kern="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 Point software company sells education and gaming software.</a:t>
            </a:r>
          </a:p>
          <a:p>
            <a:pPr lvl="1"/>
            <a:r>
              <a:rPr lang="en-US" sz="1600" kern="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 Point's key assets are customers.</a:t>
            </a:r>
            <a:endParaRPr lang="en-IN" sz="1600" kern="0" cap="non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Tied up with a third party and came up with a new wish list.</a:t>
            </a:r>
          </a:p>
          <a:p>
            <a:pPr lvl="1"/>
            <a:r>
              <a:rPr lang="en-US" sz="16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Expand its customer base, North Point Company has recently joined a consortium listing.</a:t>
            </a:r>
          </a:p>
          <a:p>
            <a:pPr lvl="1"/>
            <a:r>
              <a:rPr lang="en-US" sz="16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consortium allows the mailing list of names drawn from the pool list of customers.</a:t>
            </a:r>
          </a:p>
          <a:p>
            <a:pPr lvl="1"/>
            <a:r>
              <a:rPr lang="en-US" sz="16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Totals over 5,000,000 names so they are allowed to pick 200,000 names out of this list for mailing.</a:t>
            </a:r>
          </a:p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using the names members are allowed to do a predictive model on the records in the pool so they can choose a better job of selecting customers from the pool.</a:t>
            </a:r>
            <a:endParaRPr lang="en-US" sz="1600" kern="0" cap="none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57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C26C-2477-55C1-867C-C3AF0D70D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FC03-2F0F-758F-FD7D-D3956CB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30EB9-554F-8DEA-1529-EA061F2A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1764533"/>
          </a:xfrm>
        </p:spPr>
        <p:txBody>
          <a:bodyPr/>
          <a:lstStyle/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primary goal could be to maximize the profitability of their mailing.</a:t>
            </a:r>
          </a:p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Efficiently targeting potential customers who are more likely to make purchases.</a:t>
            </a:r>
            <a:endParaRPr lang="en-IN" sz="1800" kern="0" cap="none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153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4A92-04AC-06E2-CDB2-0139E878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B3BB-8820-F8E0-9596-E66BA39F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D376-038D-FD80-FB46-1FB6CE5A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3118204"/>
          </a:xfrm>
        </p:spPr>
        <p:txBody>
          <a:bodyPr>
            <a:normAutofit/>
          </a:bodyPr>
          <a:lstStyle/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 This data set consists of 2000 observations with 25 columns with 2 outcome variables purchase and spending. Along 15 source columns.</a:t>
            </a:r>
          </a:p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 exploring data, can take part in checking missing values and checking NA’s</a:t>
            </a:r>
          </a:p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process of analyzing data to understand customer behavior and predict purchasing patterns, here are EDA to explain.</a:t>
            </a:r>
          </a:p>
          <a:p>
            <a:endParaRPr lang="en-US" sz="1800" kern="0" cap="none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4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1938-0543-F064-877D-541A8C22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5377-3467-7297-80CA-982267DA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b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distribution </a:t>
            </a:r>
          </a:p>
        </p:txBody>
      </p:sp>
      <p:pic>
        <p:nvPicPr>
          <p:cNvPr id="4" name="Picture 3" descr="A graph with numbers and a bar graph&#10;&#10;Description automatically generated">
            <a:extLst>
              <a:ext uri="{FF2B5EF4-FFF2-40B4-BE49-F238E27FC236}">
                <a16:creationId xmlns:a16="http://schemas.microsoft.com/office/drawing/2014/main" id="{6274FAC4-E3C7-3E0A-36E3-97976D6F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1" y="1936057"/>
            <a:ext cx="3592231" cy="1932735"/>
          </a:xfrm>
          <a:prstGeom prst="rect">
            <a:avLst/>
          </a:prstGeom>
        </p:spPr>
      </p:pic>
      <p:pic>
        <p:nvPicPr>
          <p:cNvPr id="5" name="Picture 4" descr="A graph with a bar graph&#10;&#10;Description automatically generated">
            <a:extLst>
              <a:ext uri="{FF2B5EF4-FFF2-40B4-BE49-F238E27FC236}">
                <a16:creationId xmlns:a16="http://schemas.microsoft.com/office/drawing/2014/main" id="{39B9CFE8-ECBD-9B8D-84CC-223D9922D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24" y="1974331"/>
            <a:ext cx="4000636" cy="1856187"/>
          </a:xfrm>
          <a:prstGeom prst="rect">
            <a:avLst/>
          </a:prstGeom>
        </p:spPr>
      </p:pic>
      <p:pic>
        <p:nvPicPr>
          <p:cNvPr id="6" name="Picture 5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D002DB3A-6972-EB69-99B3-661F08FBA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722" y="1968112"/>
            <a:ext cx="3557663" cy="186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C8F158-BB69-D261-9559-EBBC68F8FDD5}"/>
              </a:ext>
            </a:extLst>
          </p:cNvPr>
          <p:cNvSpPr txBox="1"/>
          <p:nvPr/>
        </p:nvSpPr>
        <p:spPr>
          <a:xfrm>
            <a:off x="1335741" y="3877757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6CC26-EBB6-56DB-99CD-9AE6514C0D5F}"/>
              </a:ext>
            </a:extLst>
          </p:cNvPr>
          <p:cNvSpPr txBox="1"/>
          <p:nvPr/>
        </p:nvSpPr>
        <p:spPr>
          <a:xfrm>
            <a:off x="5302623" y="3830518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Frequency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EDC3-EF82-33BA-C176-0407385E70AC}"/>
              </a:ext>
            </a:extLst>
          </p:cNvPr>
          <p:cNvSpPr txBox="1"/>
          <p:nvPr/>
        </p:nvSpPr>
        <p:spPr>
          <a:xfrm>
            <a:off x="8705367" y="3868792"/>
            <a:ext cx="247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Last_Update_days_ago</a:t>
            </a:r>
            <a:r>
              <a:rPr lang="en-IN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10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5E6BB3E9-C630-8EA4-D3CE-962E41728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0" y="4237577"/>
            <a:ext cx="3560636" cy="18754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FD361-0F24-E15B-B812-ECFF1F228F29}"/>
              </a:ext>
            </a:extLst>
          </p:cNvPr>
          <p:cNvSpPr txBox="1"/>
          <p:nvPr/>
        </p:nvSpPr>
        <p:spPr>
          <a:xfrm>
            <a:off x="956981" y="6040805"/>
            <a:ext cx="244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1st_update_days_ago</a:t>
            </a:r>
            <a:endParaRPr lang="en-IN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44CAA0-A547-6B50-2AAD-67936AE5C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255" y="4247089"/>
            <a:ext cx="1267476" cy="1691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2FBBEE-6809-823F-34D2-CAC1E07ED9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914"/>
          <a:stretch/>
        </p:blipFill>
        <p:spPr bwMode="auto">
          <a:xfrm>
            <a:off x="5291940" y="4257165"/>
            <a:ext cx="1274432" cy="1694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6F8B73-D8F2-C0D0-CD9A-428A92D3DA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644" y="4260126"/>
            <a:ext cx="1284821" cy="16706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82F4E-FBEF-5C86-10E8-173866696679}"/>
              </a:ext>
            </a:extLst>
          </p:cNvPr>
          <p:cNvSpPr txBox="1"/>
          <p:nvPr/>
        </p:nvSpPr>
        <p:spPr>
          <a:xfrm>
            <a:off x="4517617" y="5986087"/>
            <a:ext cx="293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variables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40FEE6-DC0D-D701-297D-EDFEF62E6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2915" y="4265931"/>
            <a:ext cx="1678027" cy="16540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981A4E-EE18-5903-BF4D-9C93AC643B41}"/>
              </a:ext>
            </a:extLst>
          </p:cNvPr>
          <p:cNvSpPr txBox="1"/>
          <p:nvPr/>
        </p:nvSpPr>
        <p:spPr>
          <a:xfrm>
            <a:off x="9942177" y="4442677"/>
            <a:ext cx="15953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Address_is_res</a:t>
            </a:r>
            <a:endParaRPr lang="en-IN" sz="14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26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925B7-370F-A412-37CA-DFDD57D0C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CAB8-8A66-CE98-9DD6-FCADA337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>
            <a:normAutofit/>
          </a:bodyPr>
          <a:lstStyle/>
          <a:p>
            <a:r>
              <a:rPr lang="en-IN" sz="49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Predictor and outcome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A5A6F-3123-23A4-2756-384E3E3E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6" y="984250"/>
            <a:ext cx="3158631" cy="167826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6A3C7-3D32-7EDA-7F88-ABF0FF70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657" y="992302"/>
            <a:ext cx="2914321" cy="1714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C5ED80-DC78-9717-A92F-4ECFF9601609}"/>
              </a:ext>
            </a:extLst>
          </p:cNvPr>
          <p:cNvSpPr txBox="1"/>
          <p:nvPr/>
        </p:nvSpPr>
        <p:spPr>
          <a:xfrm>
            <a:off x="412376" y="2644451"/>
            <a:ext cx="24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Frequency of purchase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FD8414-9A1B-1A80-8130-85019A08F844}"/>
              </a:ext>
            </a:extLst>
          </p:cNvPr>
          <p:cNvSpPr txBox="1"/>
          <p:nvPr/>
        </p:nvSpPr>
        <p:spPr>
          <a:xfrm>
            <a:off x="3406657" y="2707206"/>
            <a:ext cx="315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spending range of web orders</a:t>
            </a:r>
            <a:endParaRPr lang="en-IN" dirty="0"/>
          </a:p>
        </p:txBody>
      </p:sp>
      <p:pic>
        <p:nvPicPr>
          <p:cNvPr id="22" name="Picture 21" descr="A screenshot of a graph&#10;&#10;Description automatically generated">
            <a:extLst>
              <a:ext uri="{FF2B5EF4-FFF2-40B4-BE49-F238E27FC236}">
                <a16:creationId xmlns:a16="http://schemas.microsoft.com/office/drawing/2014/main" id="{3AF2A3A3-AB4E-FF86-A3BB-9C081F3E1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138" y="984250"/>
            <a:ext cx="5179695" cy="1470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84700D-1A6C-B254-7716-EC8CDE37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073" y="2454910"/>
            <a:ext cx="5142865" cy="26955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D9ED97-D867-9B4D-6256-77E670EE5517}"/>
              </a:ext>
            </a:extLst>
          </p:cNvPr>
          <p:cNvSpPr txBox="1"/>
          <p:nvPr/>
        </p:nvSpPr>
        <p:spPr>
          <a:xfrm>
            <a:off x="7620069" y="5150485"/>
            <a:ext cx="315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Purchase with source variable</a:t>
            </a:r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70A1BF-E76A-9460-C919-C5900749C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42" y="3277851"/>
            <a:ext cx="4079240" cy="16713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450526-871C-0893-97FF-4B14FB5950C9}"/>
              </a:ext>
            </a:extLst>
          </p:cNvPr>
          <p:cNvSpPr txBox="1"/>
          <p:nvPr/>
        </p:nvSpPr>
        <p:spPr>
          <a:xfrm>
            <a:off x="1095971" y="4965819"/>
            <a:ext cx="3836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spending with gender and address is res</a:t>
            </a:r>
            <a:endParaRPr lang="en-IN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87128-6858-B166-2089-07D13C0B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1112-87FF-6AD8-4F41-03B10792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and pair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0883F-3C05-BBCB-B27C-F9B5AC99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99" y="1788459"/>
            <a:ext cx="5890260" cy="7315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B359A5-2E1A-801C-2843-8E6EA4BDD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74" y="2885450"/>
            <a:ext cx="6100483" cy="1151965"/>
          </a:xfrm>
        </p:spPr>
        <p:txBody>
          <a:bodyPr>
            <a:normAutofit/>
          </a:bodyPr>
          <a:lstStyle/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is a strong positive correlation between </a:t>
            </a:r>
            <a:r>
              <a:rPr lang="en-US" sz="1800" kern="0" cap="none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last_update_days_ago</a:t>
            </a:r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X1st_update_days_ago</a:t>
            </a:r>
          </a:p>
          <a:p>
            <a:endParaRPr lang="en-US" sz="1800" kern="0" cap="none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F91919-49E8-064C-2079-9BB8171C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55" y="1837765"/>
            <a:ext cx="4685030" cy="27305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602B82-83DD-C1E6-3ED0-489D802B8080}"/>
              </a:ext>
            </a:extLst>
          </p:cNvPr>
          <p:cNvSpPr txBox="1">
            <a:spLocks/>
          </p:cNvSpPr>
          <p:nvPr/>
        </p:nvSpPr>
        <p:spPr>
          <a:xfrm>
            <a:off x="4007222" y="4658529"/>
            <a:ext cx="6965577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pair plot will display scatterplots of each pairwise combination of numeric variables along with histograms of each variable's distribution along the diagonal. </a:t>
            </a:r>
          </a:p>
          <a:p>
            <a:endParaRPr lang="en-US" sz="1800" kern="0" cap="none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149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4D37B-7F15-DA15-CFC5-6D0F04CBB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E008-69EC-6AA1-188A-07BE3399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partitioning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7E682F-71BA-F413-EE13-01B90B84D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86" y="1837765"/>
            <a:ext cx="6100483" cy="1151965"/>
          </a:xfrm>
        </p:spPr>
        <p:txBody>
          <a:bodyPr>
            <a:normAutofit lnSpcReduction="10000"/>
          </a:bodyPr>
          <a:lstStyle/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partition:</a:t>
            </a:r>
          </a:p>
          <a:p>
            <a:pPr marL="0" indent="0">
              <a:buNone/>
            </a:pPr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largest partition, contains the data to build the various models we are examining.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4D729-876E-EFE4-5A80-FAF49E89D8A1}"/>
              </a:ext>
            </a:extLst>
          </p:cNvPr>
          <p:cNvSpPr txBox="1">
            <a:spLocks/>
          </p:cNvSpPr>
          <p:nvPr/>
        </p:nvSpPr>
        <p:spPr>
          <a:xfrm>
            <a:off x="256386" y="2989730"/>
            <a:ext cx="6100483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partition:</a:t>
            </a:r>
          </a:p>
          <a:p>
            <a:pPr marL="0" indent="0">
              <a:buNone/>
            </a:pPr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predictive performance of each model so that we can compare models and choose the best one.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08133E-0385-CDF0-1064-51A1CFF0EE74}"/>
              </a:ext>
            </a:extLst>
          </p:cNvPr>
          <p:cNvSpPr txBox="1">
            <a:spLocks/>
          </p:cNvSpPr>
          <p:nvPr/>
        </p:nvSpPr>
        <p:spPr>
          <a:xfrm>
            <a:off x="256386" y="4141695"/>
            <a:ext cx="6100483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Holdout partition:</a:t>
            </a:r>
          </a:p>
          <a:p>
            <a:pPr marL="0" indent="0">
              <a:buNone/>
            </a:pPr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will provide an unbiased estimate of how well the model will perform with new data.</a:t>
            </a:r>
          </a:p>
        </p:txBody>
      </p:sp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B46E7B2-14A0-4E82-11F5-385B3532F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908" y="2434777"/>
            <a:ext cx="3288065" cy="1706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15512-8311-8841-783D-3F74B7664AFC}"/>
              </a:ext>
            </a:extLst>
          </p:cNvPr>
          <p:cNvSpPr txBox="1"/>
          <p:nvPr/>
        </p:nvSpPr>
        <p:spPr>
          <a:xfrm>
            <a:off x="7541908" y="4369375"/>
            <a:ext cx="315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Partition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590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10" grpId="0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CF978-1490-FB45-C66E-ECC6847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539B-E64D-6E5D-0946-DDD34986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067ADB-549A-578F-C117-11211D0B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7758953" cy="3118204"/>
          </a:xfrm>
        </p:spPr>
        <p:txBody>
          <a:bodyPr>
            <a:normAutofit/>
          </a:bodyPr>
          <a:lstStyle/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Among all other classification models, we can say that the forward stepwise logistic regression model is the best model with a sensitivity of 74.38%.</a:t>
            </a:r>
          </a:p>
          <a:p>
            <a:r>
              <a:rPr lang="en-US" sz="1800" kern="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logistic regression model is the probability of a binary outcome as a function of the predictor variables. It gives outputs between 0 and 1, which can be interpreted as probabilities. Of the customer who is buying who is not buying the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B9EF5-C22C-101E-B426-11982C568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21" r="45878"/>
          <a:stretch/>
        </p:blipFill>
        <p:spPr>
          <a:xfrm>
            <a:off x="8444753" y="2011750"/>
            <a:ext cx="3061446" cy="32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23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196</TotalTime>
  <Words>622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Impact</vt:lpstr>
      <vt:lpstr>Times New Roman</vt:lpstr>
      <vt:lpstr>Main Event</vt:lpstr>
      <vt:lpstr>North-Point Software Production Company</vt:lpstr>
      <vt:lpstr>North Point Software Company </vt:lpstr>
      <vt:lpstr>Business goal</vt:lpstr>
      <vt:lpstr>Data Preprocessing </vt:lpstr>
      <vt:lpstr>Exploratory Data Analysis Univariate distribution </vt:lpstr>
      <vt:lpstr>Predictor and outcome variables</vt:lpstr>
      <vt:lpstr>Correlation matrix and pair plot</vt:lpstr>
      <vt:lpstr>Data partitioning </vt:lpstr>
      <vt:lpstr>Classifier model</vt:lpstr>
      <vt:lpstr>Regression Model</vt:lpstr>
      <vt:lpstr>Predictive modeling</vt:lpstr>
      <vt:lpstr>Conclusion and suggestions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North-Point Software Production Company</dc:title>
  <dc:creator>dimple krishna</dc:creator>
  <cp:lastModifiedBy>dimple krishna</cp:lastModifiedBy>
  <cp:revision>17</cp:revision>
  <dcterms:created xsi:type="dcterms:W3CDTF">2024-02-14T19:28:39Z</dcterms:created>
  <dcterms:modified xsi:type="dcterms:W3CDTF">2024-02-14T23:40:15Z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